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1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82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73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64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55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46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37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28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94660"/>
  </p:normalViewPr>
  <p:slideViewPr>
    <p:cSldViewPr snapToGrid="0">
      <p:cViewPr varScale="1">
        <p:scale>
          <a:sx n="84" d="100"/>
          <a:sy n="84" d="100"/>
        </p:scale>
        <p:origin x="59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0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14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70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76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6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91"/>
            <a:ext cx="4184035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33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3" indent="0">
              <a:buNone/>
              <a:defRPr sz="2000" b="1"/>
            </a:lvl2pPr>
            <a:lvl3pPr marL="914426" indent="0">
              <a:buNone/>
              <a:defRPr sz="1800" b="1"/>
            </a:lvl3pPr>
            <a:lvl4pPr marL="1371639" indent="0">
              <a:buNone/>
              <a:defRPr sz="1600" b="1"/>
            </a:lvl4pPr>
            <a:lvl5pPr marL="1828852" indent="0">
              <a:buNone/>
              <a:defRPr sz="1600" b="1"/>
            </a:lvl5pPr>
            <a:lvl6pPr marL="2286066" indent="0">
              <a:buNone/>
              <a:defRPr sz="1600" b="1"/>
            </a:lvl6pPr>
            <a:lvl7pPr marL="2743279" indent="0">
              <a:buNone/>
              <a:defRPr sz="1600" b="1"/>
            </a:lvl7pPr>
            <a:lvl8pPr marL="3200492" indent="0">
              <a:buNone/>
              <a:defRPr sz="1600" b="1"/>
            </a:lvl8pPr>
            <a:lvl9pPr marL="36577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3" indent="0">
              <a:buNone/>
              <a:defRPr sz="2000" b="1"/>
            </a:lvl2pPr>
            <a:lvl3pPr marL="914426" indent="0">
              <a:buNone/>
              <a:defRPr sz="1800" b="1"/>
            </a:lvl3pPr>
            <a:lvl4pPr marL="1371639" indent="0">
              <a:buNone/>
              <a:defRPr sz="1600" b="1"/>
            </a:lvl4pPr>
            <a:lvl5pPr marL="1828852" indent="0">
              <a:buNone/>
              <a:defRPr sz="1600" b="1"/>
            </a:lvl5pPr>
            <a:lvl6pPr marL="2286066" indent="0">
              <a:buNone/>
              <a:defRPr sz="1600" b="1"/>
            </a:lvl6pPr>
            <a:lvl7pPr marL="2743279" indent="0">
              <a:buNone/>
              <a:defRPr sz="1600" b="1"/>
            </a:lvl7pPr>
            <a:lvl8pPr marL="3200492" indent="0">
              <a:buNone/>
              <a:defRPr sz="1600" b="1"/>
            </a:lvl8pPr>
            <a:lvl9pPr marL="36577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6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64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57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05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3" y="514927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76" indent="0">
              <a:buNone/>
              <a:defRPr sz="1400"/>
            </a:lvl2pPr>
            <a:lvl3pPr marL="914153" indent="0">
              <a:buNone/>
              <a:defRPr sz="1200"/>
            </a:lvl3pPr>
            <a:lvl4pPr marL="1371229" indent="0">
              <a:buNone/>
              <a:defRPr sz="1000"/>
            </a:lvl4pPr>
            <a:lvl5pPr marL="1828303" indent="0">
              <a:buNone/>
              <a:defRPr sz="1000"/>
            </a:lvl5pPr>
            <a:lvl6pPr marL="2285381" indent="0">
              <a:buNone/>
              <a:defRPr sz="1000"/>
            </a:lvl6pPr>
            <a:lvl7pPr marL="2742457" indent="0">
              <a:buNone/>
              <a:defRPr sz="1000"/>
            </a:lvl7pPr>
            <a:lvl8pPr marL="3199532" indent="0">
              <a:buNone/>
              <a:defRPr sz="1000"/>
            </a:lvl8pPr>
            <a:lvl9pPr marL="365660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38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3" indent="0">
              <a:buNone/>
              <a:defRPr sz="1600"/>
            </a:lvl2pPr>
            <a:lvl3pPr marL="914426" indent="0">
              <a:buNone/>
              <a:defRPr sz="1600"/>
            </a:lvl3pPr>
            <a:lvl4pPr marL="1371639" indent="0">
              <a:buNone/>
              <a:defRPr sz="1600"/>
            </a:lvl4pPr>
            <a:lvl5pPr marL="1828852" indent="0">
              <a:buNone/>
              <a:defRPr sz="1600"/>
            </a:lvl5pPr>
            <a:lvl6pPr marL="2286066" indent="0">
              <a:buNone/>
              <a:defRPr sz="1600"/>
            </a:lvl6pPr>
            <a:lvl7pPr marL="2743279" indent="0">
              <a:buNone/>
              <a:defRPr sz="1600"/>
            </a:lvl7pPr>
            <a:lvl8pPr marL="3200492" indent="0">
              <a:buNone/>
              <a:defRPr sz="1600"/>
            </a:lvl8pPr>
            <a:lvl9pPr marL="3657706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6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13" indent="0">
              <a:buNone/>
              <a:defRPr sz="1200"/>
            </a:lvl2pPr>
            <a:lvl3pPr marL="914426" indent="0">
              <a:buNone/>
              <a:defRPr sz="1000"/>
            </a:lvl3pPr>
            <a:lvl4pPr marL="1371639" indent="0">
              <a:buNone/>
              <a:defRPr sz="900"/>
            </a:lvl4pPr>
            <a:lvl5pPr marL="1828852" indent="0">
              <a:buNone/>
              <a:defRPr sz="900"/>
            </a:lvl5pPr>
            <a:lvl6pPr marL="2286066" indent="0">
              <a:buNone/>
              <a:defRPr sz="900"/>
            </a:lvl6pPr>
            <a:lvl7pPr marL="2743279" indent="0">
              <a:buNone/>
              <a:defRPr sz="900"/>
            </a:lvl7pPr>
            <a:lvl8pPr marL="3200492" indent="0">
              <a:buNone/>
              <a:defRPr sz="900"/>
            </a:lvl8pPr>
            <a:lvl9pPr marL="36577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17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244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FontTx/>
              <a:buNone/>
              <a:defRPr/>
            </a:lvl2pPr>
            <a:lvl3pPr marL="914426" indent="0">
              <a:buFontTx/>
              <a:buNone/>
              <a:defRPr/>
            </a:lvl3pPr>
            <a:lvl4pPr marL="1371639" indent="0">
              <a:buFontTx/>
              <a:buNone/>
              <a:defRPr/>
            </a:lvl4pPr>
            <a:lvl5pPr marL="1828852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050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21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1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FontTx/>
              <a:buNone/>
              <a:defRPr/>
            </a:lvl2pPr>
            <a:lvl3pPr marL="914426" indent="0">
              <a:buFontTx/>
              <a:buNone/>
              <a:defRPr/>
            </a:lvl3pPr>
            <a:lvl4pPr marL="1371639" indent="0">
              <a:buFontTx/>
              <a:buNone/>
              <a:defRPr/>
            </a:lvl4pPr>
            <a:lvl5pPr marL="1828852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767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1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13" indent="0">
              <a:buFontTx/>
              <a:buNone/>
              <a:defRPr/>
            </a:lvl2pPr>
            <a:lvl3pPr marL="914426" indent="0">
              <a:buFontTx/>
              <a:buNone/>
              <a:defRPr/>
            </a:lvl3pPr>
            <a:lvl4pPr marL="1371639" indent="0">
              <a:buFontTx/>
              <a:buNone/>
              <a:defRPr/>
            </a:lvl4pPr>
            <a:lvl5pPr marL="1828852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726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85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2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6" y="609600"/>
            <a:ext cx="7060151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32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4" y="6041365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0659C-D108-4692-9B2B-E32ED75A1FAA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5" y="6041365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1EF781-286E-4068-8CB9-CF3272DFC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03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0" r:id="rId1"/>
    <p:sldLayoutId id="2147484651" r:id="rId2"/>
    <p:sldLayoutId id="2147484652" r:id="rId3"/>
    <p:sldLayoutId id="2147484653" r:id="rId4"/>
    <p:sldLayoutId id="2147484654" r:id="rId5"/>
    <p:sldLayoutId id="2147484655" r:id="rId6"/>
    <p:sldLayoutId id="2147484656" r:id="rId7"/>
    <p:sldLayoutId id="2147484657" r:id="rId8"/>
    <p:sldLayoutId id="2147484658" r:id="rId9"/>
    <p:sldLayoutId id="2147484659" r:id="rId10"/>
    <p:sldLayoutId id="2147484660" r:id="rId11"/>
    <p:sldLayoutId id="2147484661" r:id="rId12"/>
    <p:sldLayoutId id="2147484662" r:id="rId13"/>
    <p:sldLayoutId id="2147484663" r:id="rId14"/>
    <p:sldLayoutId id="2147484664" r:id="rId15"/>
    <p:sldLayoutId id="2147484665" r:id="rId16"/>
  </p:sldLayoutIdLst>
  <p:txStyles>
    <p:titleStyle>
      <a:lvl1pPr algn="l" defTabSz="457213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10" indent="-342910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72" indent="-285760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32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46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60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73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86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99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312" indent="-228606" algn="l" defTabSz="45721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6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9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2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6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9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2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6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0995" y="310896"/>
            <a:ext cx="8542191" cy="3008376"/>
          </a:xfrm>
        </p:spPr>
        <p:txBody>
          <a:bodyPr>
            <a:noAutofit/>
          </a:bodyPr>
          <a:lstStyle/>
          <a:p>
            <a:pPr indent="450014" algn="just">
              <a:lnSpc>
                <a:spcPct val="150000"/>
              </a:lnSpc>
            </a:pP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на тему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Неша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7771" y="3703362"/>
            <a:ext cx="7766936" cy="1096899"/>
          </a:xfrm>
        </p:spPr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ММ-20-М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Аврамов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Євген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Олександрович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-690541" y="6309550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Краматорськ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85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alpha val="67000"/>
                <a:lumMod val="67000"/>
                <a:lumOff val="33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  <a:alpha val="4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430091" cy="1328928"/>
          </a:xfrm>
        </p:spPr>
        <p:txBody>
          <a:bodyPr>
            <a:noAutofit/>
          </a:bodyPr>
          <a:lstStyle/>
          <a:p>
            <a:pPr indent="450227">
              <a:lnSpc>
                <a:spcPct val="150000"/>
              </a:lnSpc>
            </a:pP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Рівновага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Неша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фундаментальною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закономірністю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класичних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некооперативних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ігр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сутність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тому,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певних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заздалегідь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відомих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правилах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гравці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приходять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седловой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точці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точці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стійкої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рівноваги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істотно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відрізнятися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оптимальної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точки,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досяжною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узгоджених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діях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94046" y="4089975"/>
            <a:ext cx="8596668" cy="3880773"/>
          </a:xfrm>
        </p:spPr>
        <p:txBody>
          <a:bodyPr>
            <a:normAutofit/>
          </a:bodyPr>
          <a:lstStyle/>
          <a:p>
            <a:pPr marL="0" indent="450014" algn="just">
              <a:lnSpc>
                <a:spcPct val="150000"/>
              </a:lnSpc>
              <a:spcBef>
                <a:spcPts val="0"/>
              </a:spcBef>
            </a:pPr>
            <a:r>
              <a:rPr lang="uk-UA" dirty="0"/>
              <a:t>Найбільш простим </a:t>
            </a:r>
            <a:r>
              <a:rPr lang="uk-UA" dirty="0" smtClean="0"/>
              <a:t>випадком </a:t>
            </a:r>
            <a:r>
              <a:rPr lang="uk-UA" dirty="0" err="1" smtClean="0"/>
              <a:t>ігр</a:t>
            </a:r>
            <a:r>
              <a:rPr lang="uk-UA" dirty="0" smtClean="0"/>
              <a:t> є </a:t>
            </a:r>
            <a:r>
              <a:rPr lang="uk-UA" dirty="0" err="1"/>
              <a:t>біматричн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uk-UA" dirty="0"/>
              <a:t>гри - двох осіб з кінцевим числом стратегій.</a:t>
            </a:r>
            <a:endParaRPr lang="ru-RU" dirty="0"/>
          </a:p>
          <a:p>
            <a:pPr marL="0" indent="450014" algn="just">
              <a:lnSpc>
                <a:spcPct val="150000"/>
              </a:lnSpc>
              <a:spcBef>
                <a:spcPts val="0"/>
              </a:spcBef>
            </a:pPr>
            <a:r>
              <a:rPr lang="uk-UA" dirty="0"/>
              <a:t>В таких іграх знаходять рівновагу </a:t>
            </a:r>
            <a:r>
              <a:rPr lang="uk-UA" dirty="0" err="1"/>
              <a:t>Неша</a:t>
            </a:r>
            <a:r>
              <a:rPr lang="uk-UA" dirty="0"/>
              <a:t> в чистих стратегіях і оптимальні кращі рішення в змішаних </a:t>
            </a:r>
            <a:r>
              <a:rPr lang="uk-UA" dirty="0" err="1"/>
              <a:t>стратегіях,тобто</a:t>
            </a:r>
            <a:r>
              <a:rPr lang="uk-UA" dirty="0"/>
              <a:t> рівновага </a:t>
            </a:r>
            <a:r>
              <a:rPr lang="uk-UA" dirty="0" err="1"/>
              <a:t>Неша</a:t>
            </a:r>
            <a:r>
              <a:rPr lang="uk-UA" dirty="0"/>
              <a:t> розглядає набір стратегій в грі для двох і більше гравців, в якому жоден учасник не може збільшити виграш, змінивши свою стратегію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92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055" y="436880"/>
            <a:ext cx="8596668" cy="1320800"/>
          </a:xfrm>
        </p:spPr>
        <p:txBody>
          <a:bodyPr>
            <a:normAutofit fontScale="90000"/>
          </a:bodyPr>
          <a:lstStyle/>
          <a:p>
            <a:pPr indent="450227">
              <a:lnSpc>
                <a:spcPct val="150000"/>
              </a:lnSpc>
            </a:pP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наведен</a:t>
            </a:r>
            <a:r>
              <a:rPr lang="en-US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 курсов</a:t>
            </a:r>
            <a:r>
              <a:rPr lang="en-US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 робот</a:t>
            </a:r>
            <a:r>
              <a:rPr lang="en-US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</a:t>
            </a:r>
            <a:r>
              <a:rPr lang="en-US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uk-UA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моделі і методи </a:t>
            </a:r>
            <a:r>
              <a:rPr lang="ru-RU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Рівноваги</a:t>
            </a: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Неша</a:t>
            </a:r>
            <a:r>
              <a:rPr lang="ru-RU" sz="3100" dirty="0">
                <a:solidFill>
                  <a:schemeClr val="bg1"/>
                </a:solidFill>
                <a:effectLst>
                  <a:glow rad="25400">
                    <a:schemeClr val="accent4">
                      <a:alpha val="49000"/>
                    </a:schemeClr>
                  </a:glow>
                  <a:outerShdw blurRad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матричні і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біматричнi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iгри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Рівновага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Неша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методи його пошуку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чистих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змішаних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стратегіях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біматричнi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iгри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соціально-економічній ситуації;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моделі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Рівноваги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Неша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економiко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-математичний </a:t>
            </a:r>
            <a:r>
              <a:rPr lang="uk-UA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аналiз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задач виробництв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</a:t>
            </a:r>
            <a:r>
              <a:rPr lang="en-US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нка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</a:t>
            </a:r>
            <a:r>
              <a:rPr lang="en-US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</a:t>
            </a:r>
            <a:r>
              <a:rPr lang="en-US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вноваги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Неша</a:t>
            </a:r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0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7175" y="406400"/>
            <a:ext cx="8596668" cy="13208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Розглянемо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біматричну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гру, яка описується наступними матрицями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виграшу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430695" y="312928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140257" y="2630031"/>
                <a:ext cx="8393587" cy="193181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32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32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e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r>
                  <a:rPr lang="en-US" sz="3200" dirty="0"/>
                  <a:t>         </a:t>
                </a:r>
                <a14:m>
                  <m:oMath xmlns:m="http://schemas.openxmlformats.org/officeDocument/2006/math">
                    <m:r>
                      <a:rPr lang="uk-UA" sz="3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uk-UA" sz="3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uk-UA" sz="3200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e>
                                        <m:e>
                                          <m:r>
                                            <a:rPr lang="uk-UA" sz="3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uk-UA" sz="3200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e>
                                        <m:e>
                                          <m:r>
                                            <a:rPr lang="uk-UA" sz="32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256" y="2630029"/>
                <a:ext cx="8393586" cy="193181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0"/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082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7655" y="0"/>
            <a:ext cx="8596668" cy="1320800"/>
          </a:xfrm>
        </p:spPr>
        <p:txBody>
          <a:bodyPr>
            <a:normAutofit fontScale="90000"/>
          </a:bodyPr>
          <a:lstStyle/>
          <a:p>
            <a:pPr indent="450014" algn="just">
              <a:lnSpc>
                <a:spcPct val="150000"/>
              </a:lnSpc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Знайдемо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рівноваг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Неша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цій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грі</a:t>
            </a:r>
            <a:b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Відзначимо в матриці </a:t>
            </a:r>
            <a:r>
              <a:rPr lang="uk-UA" dirty="0">
                <a:solidFill>
                  <a:schemeClr val="tx1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𝐴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найбільші елементи в кожному зі стовпців, а в матриці </a:t>
            </a:r>
            <a:r>
              <a:rPr lang="uk-UA" dirty="0">
                <a:solidFill>
                  <a:schemeClr val="tx1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𝐵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найбільші елементи в кожному рядку </a:t>
            </a:r>
            <a:endParaRPr lang="ru-R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069195" y="3310751"/>
                <a:ext cx="8393587" cy="193181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32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32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sz="3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ru-RU" sz="32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ru-RU" sz="320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e>
                                        <m:e>
                                          <m:r>
                                            <a:rPr lang="ru-RU" sz="320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r>
                  <a:rPr lang="en-US" sz="3200" dirty="0"/>
                  <a:t>         </a:t>
                </a:r>
                <a14:m>
                  <m:oMath xmlns:m="http://schemas.openxmlformats.org/officeDocument/2006/math">
                    <m:r>
                      <a:rPr lang="uk-UA" sz="3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uk-UA" sz="3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uk-UA" sz="32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uk-UA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uk-UA" sz="32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uk-UA" sz="3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uk-UA" sz="32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e>
                                        <m:e>
                                          <m:r>
                                            <a:rPr lang="uk-UA" sz="3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ru-RU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uk-UA" sz="32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e>
                                        <m:e>
                                          <m:r>
                                            <a:rPr lang="uk-UA" sz="32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ru-RU" sz="32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195" y="3310749"/>
                <a:ext cx="8393586" cy="193181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0"/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008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702092" y="1950721"/>
                <a:ext cx="9107475" cy="1131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uk-UA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ru-RU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ru-RU" sz="4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15</m:t>
                              </m:r>
                            </m:e>
                            <m:e>
                              <m:r>
                                <a:rPr lang="ru-RU" sz="4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ru-RU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16</m:t>
                              </m:r>
                            </m:e>
                            <m:e>
                              <m:r>
                                <a:rPr lang="ru-RU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uk-UA" sz="4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ru-RU" sz="4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uk-UA" sz="4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ru-RU" sz="4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sz="4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ru-RU" sz="40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e>
                              <m:r>
                                <a:rPr lang="ru-RU" sz="4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ru-RU" sz="4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14</m:t>
                              </m:r>
                            </m:e>
                            <m:e>
                              <m:r>
                                <a:rPr lang="ru-RU" sz="40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40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092" y="1950721"/>
                <a:ext cx="9107475" cy="113127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Заголовок 1"/>
              <p:cNvSpPr txBox="1">
                <a:spLocks/>
              </p:cNvSpPr>
              <p:nvPr/>
            </p:nvSpPr>
            <p:spPr>
              <a:xfrm>
                <a:off x="-473286" y="3872684"/>
                <a:ext cx="8596668" cy="1320800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С=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=15−5−16+20=14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=20−5=15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=10−4−14+32=24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22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uk-U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21</m:t>
                          </m:r>
                        </m:sub>
                      </m:sSub>
                      <m:r>
                        <a:rPr lang="uk-U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=32−14=18</m:t>
                      </m:r>
                      <m:r>
                        <a:rPr lang="ru-RU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Заголовок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73286" y="3872684"/>
                <a:ext cx="8596668" cy="1320800"/>
              </a:xfrm>
              <a:prstGeom prst="rect">
                <a:avLst/>
              </a:prstGeom>
              <a:blipFill rotWithShape="0">
                <a:blip r:embed="rId3"/>
                <a:stretch>
                  <a:fillRect b="-345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Заголовок 1"/>
          <p:cNvSpPr txBox="1">
            <a:spLocks/>
          </p:cNvSpPr>
          <p:nvPr/>
        </p:nvSpPr>
        <p:spPr>
          <a:xfrm>
            <a:off x="2384215" y="62992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іматричн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 в соціально-економічних ситуаціях</a:t>
            </a:r>
            <a:endParaRPr lang="ru-R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7810289" y="3418961"/>
                <a:ext cx="2847553" cy="14797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0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sub>
                                  </m:sSub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d>
                              <m:r>
                                <a:rPr lang="ru-RU" sz="2000">
                                  <a:latin typeface="Cambria Math" panose="02040503050406030204" pitchFamily="18" charset="0"/>
                                </a:rPr>
                                <m:t>≥0;</m:t>
                              </m:r>
                            </m:e>
                            <m:e>
                              <m:r>
                                <a:rPr lang="ru-RU" sz="20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sub>
                                  </m:sSub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d>
                              <m:r>
                                <a:rPr lang="ru-RU" sz="2000">
                                  <a:latin typeface="Cambria Math" panose="02040503050406030204" pitchFamily="18" charset="0"/>
                                </a:rPr>
                                <m:t>≥0;           </m:t>
                              </m:r>
                            </m:e>
                            <m:e>
                              <m:r>
                                <a:rPr lang="ru-RU" sz="20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eqArr>
                                <m:eqArr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&amp;</m:t>
                                  </m:r>
                                  <m:d>
                                    <m:d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ru-RU" sz="200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𝐷𝑥</m:t>
                                      </m:r>
                                      <m:r>
                                        <a:rPr lang="ru-RU" sz="200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≥0;</m:t>
                                  </m:r>
                                </m:e>
                                <m:e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&amp;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d>
                                    <m:d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𝐷𝑥</m:t>
                                      </m:r>
                                      <m:r>
                                        <a:rPr lang="ru-RU" sz="200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  <m:r>
                                    <a:rPr lang="ru-RU" sz="2000">
                                      <a:latin typeface="Cambria Math" panose="02040503050406030204" pitchFamily="18" charset="0"/>
                                    </a:rPr>
                                    <m:t>≥0;           </m:t>
                                  </m:r>
                                </m:e>
                              </m:eqArr>
                            </m:e>
                          </m:eqAr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289" y="3418961"/>
                <a:ext cx="2847553" cy="147976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889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7575" y="470657"/>
            <a:ext cx="79050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Умова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рівноваги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системою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нерівностей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623478" y="1072001"/>
                <a:ext cx="3600473" cy="1757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40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ru-RU" sz="240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  <m:r>
                                    <a:rPr lang="ru-RU" sz="2400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ru-RU" sz="240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−15</m:t>
                                  </m:r>
                                </m:e>
                              </m:d>
                              <m:r>
                                <a:rPr lang="ru-RU" sz="24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≥0;</m:t>
                              </m:r>
                            </m:e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  <m:r>
                                    <a:rPr lang="ru-RU" sz="2400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ru-RU" sz="240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−15</m:t>
                                  </m:r>
                                </m:e>
                              </m:d>
                              <m:r>
                                <a:rPr lang="ru-RU" sz="24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≥0;            </m:t>
                              </m:r>
                            </m:e>
                            <m:e>
                              <m:r>
                                <a:rPr lang="ru-RU" sz="24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ru-RU" sz="240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24</m:t>
                                  </m:r>
                                  <m:r>
                                    <a:rPr lang="ru-RU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ru-RU" sz="240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−18</m:t>
                                  </m:r>
                                </m:e>
                              </m:d>
                              <m:r>
                                <a:rPr lang="ru-RU" sz="240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≥0;</m:t>
                              </m:r>
                            </m:e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24</m:t>
                                  </m:r>
                                  <m:r>
                                    <a:rPr lang="ru-RU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ru-RU" sz="240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−18</m:t>
                                  </m:r>
                                </m:e>
                              </m:d>
                              <m:r>
                                <a:rPr lang="ru-RU" sz="240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  <m:r>
                                <a:rPr lang="ru-RU" sz="24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.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478" y="1072001"/>
                <a:ext cx="3600473" cy="175714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/>
          <p:nvPr/>
        </p:nvPicPr>
        <p:blipFill rotWithShape="1">
          <a:blip r:embed="rId3"/>
          <a:srcRect l="17657" t="27186" r="25603" b="19043"/>
          <a:stretch/>
        </p:blipFill>
        <p:spPr bwMode="auto">
          <a:xfrm>
            <a:off x="3716020" y="2968830"/>
            <a:ext cx="5013960" cy="36991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609601" y="1155840"/>
                <a:ext cx="2824480" cy="271343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1)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=1,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≥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14</m:t>
                          </m:r>
                        </m:den>
                      </m:f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;</m:t>
                      </m:r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2)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14</m:t>
                          </m:r>
                        </m:den>
                      </m:f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3)0≤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≤1,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14</m:t>
                          </m:r>
                        </m:den>
                      </m:f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1" y="1155840"/>
                <a:ext cx="2824480" cy="271343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9011920" y="1110240"/>
                <a:ext cx="2966720" cy="2685159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1)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=1,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≥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2)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      </m:t>
                      </m:r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27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3)0≤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≤1,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ru-RU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920" y="1110240"/>
                <a:ext cx="2966720" cy="268515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632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7281" t="16881" r="10976" b="31380"/>
          <a:stretch/>
        </p:blipFill>
        <p:spPr bwMode="auto">
          <a:xfrm>
            <a:off x="1152734" y="856715"/>
            <a:ext cx="9461819" cy="6075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3297" y="333493"/>
            <a:ext cx="4863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моделі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Рівноваги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Неша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93827" y="5926577"/>
            <a:ext cx="530305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20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електровелосипедів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ціною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20000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9074" y="5919710"/>
            <a:ext cx="568456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25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моноколес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за 14000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грошових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одиниць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9073" y="7068235"/>
            <a:ext cx="6096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почати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виробляти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93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моноколес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за 14000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грошових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одиниць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випускати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56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електроскутерів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за 32000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г.о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96000" y="7068235"/>
            <a:ext cx="6096000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електровелосипед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до 100 за 20000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грошових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одиниць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і додавши до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свого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списку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товарів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електросамокат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випуском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67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одиниць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за 16000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г.о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92998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0.069 0.25 0.125 L 0.25 0.25 E" pathEditMode="relative" ptsTypes="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1056" t="14521" r="19258" b="48266"/>
          <a:stretch/>
        </p:blipFill>
        <p:spPr bwMode="auto">
          <a:xfrm>
            <a:off x="1195705" y="1056641"/>
            <a:ext cx="9594216" cy="55864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27630" y="555228"/>
            <a:ext cx="54739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Модель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Рівноваги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Неша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29337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4400" y="109592"/>
            <a:ext cx="6096000" cy="7509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ко-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математичний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задачи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Вега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8256672" y="1000830"/>
                <a:ext cx="4036928" cy="1614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</m:d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≤ 1200;                     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≤ 800;                       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≤ 500;                       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≥ 0   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≥ 0;                       </m:t>
                              </m:r>
                            </m:e>
                          </m:eqArr>
                          <m:r>
                            <a:rPr lang="ru-RU" sz="2000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72" y="1000830"/>
                <a:ext cx="4036928" cy="161486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/>
          <p:nvPr/>
        </p:nvPicPr>
        <p:blipFill rotWithShape="1">
          <a:blip r:embed="rId3"/>
          <a:srcRect l="32549" t="16435" r="19990" b="32055"/>
          <a:stretch/>
        </p:blipFill>
        <p:spPr bwMode="auto">
          <a:xfrm>
            <a:off x="1483360" y="1076960"/>
            <a:ext cx="6593840" cy="52745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8883709" y="2879692"/>
                <a:ext cx="2251651" cy="610936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≤ 1200;</m:t>
                              </m:r>
                            </m:e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≤ 500.</m:t>
                              </m:r>
                            </m:e>
                          </m:eqArr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                                                              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709" y="2879692"/>
                <a:ext cx="2251651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8883709" y="3884414"/>
                <a:ext cx="2010935" cy="36933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709" y="3884414"/>
                <a:ext cx="2010935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8186297" y="4647532"/>
                <a:ext cx="3614259" cy="61273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=20∗1+16∗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92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=30,67.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297" y="4647532"/>
                <a:ext cx="3614259" cy="6127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10894644" y="5654050"/>
            <a:ext cx="105028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3066667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2710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4400" y="109592"/>
            <a:ext cx="6096000" cy="7287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Економіко-математичний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«Пегас»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8167524" y="1059250"/>
                <a:ext cx="3618076" cy="1614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0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</m:d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≤ 1800;                  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≤1600;                   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≤ 1300;                 </m:t>
                              </m:r>
                            </m:e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≥ 0   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 ≥ 0;                        </m:t>
                              </m:r>
                            </m:e>
                          </m:eqArr>
                          <m:r>
                            <a:rPr lang="ru-RU" sz="2000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524" y="1059250"/>
                <a:ext cx="3618076" cy="161486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/>
          <p:nvPr/>
        </p:nvPicPr>
        <p:blipFill rotWithShape="1">
          <a:blip r:embed="rId3"/>
          <a:srcRect l="29915" t="11254" r="24482" b="27385"/>
          <a:stretch/>
        </p:blipFill>
        <p:spPr bwMode="auto">
          <a:xfrm>
            <a:off x="712310" y="1205864"/>
            <a:ext cx="6107590" cy="49409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8304557" y="3065396"/>
                <a:ext cx="2680943" cy="610936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≤1600;</m:t>
                              </m:r>
                            </m:e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≤ 1300.</m:t>
                              </m:r>
                            </m:e>
                          </m:eqArr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                                                              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557" y="3065396"/>
                <a:ext cx="2680943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8499246" y="4067612"/>
                <a:ext cx="2102307" cy="36933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14</m:t>
                        </m:r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+ </m:t>
                    </m:r>
                    <m:sSub>
                      <m:sSub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32</m:t>
                        </m:r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uk-U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246" y="4067612"/>
                <a:ext cx="2102307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550909" y="4807520"/>
                <a:ext cx="3998980" cy="6183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=14∗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+32∗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1388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=30,84.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909" y="4807520"/>
                <a:ext cx="3998980" cy="61837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10601553" y="5568132"/>
            <a:ext cx="105028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3084444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61997" y="308094"/>
            <a:ext cx="57833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Оц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нка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анал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зу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вноваги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Неша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15111"/>
            <a:ext cx="6096000" cy="46536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00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кращій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Вега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3066667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конкурента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Пегас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3084444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кращою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з'ясовується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конкурента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Рівновазi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Неша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виграти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одного,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відхилиться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знаючи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стратегію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свого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конкурента.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6000" y="1153262"/>
            <a:ext cx="6096000" cy="46628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Рівновазі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Неша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конкурента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виграш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вхідний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рівноважний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профіль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фіксованих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стратегіях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конкурент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тому так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все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одному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салони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сотого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магазини,супермаркети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відкриваються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буквально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кому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вигідно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відхилятися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звичних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конкурент,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шанси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перемогу,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змінюють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37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6598" y="1986365"/>
            <a:ext cx="7321363" cy="1717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8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</a:t>
            </a: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8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увагу</a:t>
            </a:r>
            <a:endParaRPr lang="ru-RU" sz="8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796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устая тен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411</TotalTime>
  <Words>453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Times New Roman</vt:lpstr>
      <vt:lpstr>Trebuchet MS</vt:lpstr>
      <vt:lpstr>Wingdings 3</vt:lpstr>
      <vt:lpstr>Грань</vt:lpstr>
      <vt:lpstr>Курсова робота на тему: «Моделі і методи рівноваги Неша в економіці»</vt:lpstr>
      <vt:lpstr>Рівновага Неша є фундаментальною закономірністю класичних (некооперативних) ігр, її сутність полягає в тому, що при певних і заздалегідь відомих правилах гри, гравці приходять до седловой точці - точці стійкої рівноваги, яка може істотно відрізнятися від оптимальної точки, досяжною при узгоджених діях. </vt:lpstr>
      <vt:lpstr>В наведенiй курсовiй роботi використовуються наступнi моделі і методи Рівноваги Неша: - матричні і біматричнi iгри; - Рівновага Неша і методи його пошуку в чистих і змішаних стратегіях; -  біматричнi iгри в соціально-економічній ситуації; - аналіз моделі Рівноваги Неша; - економiко-математичний аналiз задач виробництв; - оцiнка  аналiзу Рiвноваги Неша. </vt:lpstr>
      <vt:lpstr>Розглянемо біматричну гру, яка описується наступними матрицями виграшу:</vt:lpstr>
      <vt:lpstr>Знайдемо рівновагу Неша в цій грі Відзначимо в матриці 𝐴 найбільші елементи в кожному зі стовпців, а в матриці 𝐵- найбільші елементи в кожному рядку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 робота на тему:«Моделі і методи рівноваги Неша в економіці»</dc:title>
  <dc:creator>Учетная запись Майкрософт</dc:creator>
  <cp:lastModifiedBy>Учетная запись Майкрософт</cp:lastModifiedBy>
  <cp:revision>32</cp:revision>
  <dcterms:created xsi:type="dcterms:W3CDTF">2021-06-21T12:48:14Z</dcterms:created>
  <dcterms:modified xsi:type="dcterms:W3CDTF">2021-06-22T16:55:29Z</dcterms:modified>
</cp:coreProperties>
</file>